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5" r:id="rId17"/>
    <p:sldId id="273"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27"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6155"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altLang="en-US" noProof="0" smtClean="0"/>
              <a:t>Click to edit Master title style</a:t>
            </a:r>
          </a:p>
        </p:txBody>
      </p:sp>
      <p:sp>
        <p:nvSpPr>
          <p:cNvPr id="615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en-US" altLang="en-US" noProof="0" smtClean="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smtClean="0"/>
            </a:lvl1pPr>
          </a:lstStyle>
          <a:p>
            <a:pPr>
              <a:defRPr/>
            </a:pPr>
            <a:endParaRPr lang="en-US" alt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smtClean="0"/>
            </a:lvl1pPr>
          </a:lstStyle>
          <a:p>
            <a:pPr>
              <a:defRPr/>
            </a:pPr>
            <a:endParaRPr lang="en-US" altLang="en-US"/>
          </a:p>
        </p:txBody>
      </p:sp>
      <p:sp>
        <p:nvSpPr>
          <p:cNvPr id="15" name="Rectangle 15"/>
          <p:cNvSpPr>
            <a:spLocks noGrp="1" noChangeArrowheads="1"/>
          </p:cNvSpPr>
          <p:nvPr>
            <p:ph type="sldNum" sz="quarter" idx="12"/>
          </p:nvPr>
        </p:nvSpPr>
        <p:spPr/>
        <p:txBody>
          <a:bodyPr/>
          <a:lstStyle>
            <a:lvl1pPr>
              <a:defRPr smtClean="0"/>
            </a:lvl1pPr>
          </a:lstStyle>
          <a:p>
            <a:pPr>
              <a:defRPr/>
            </a:pPr>
            <a:fld id="{80F0489B-E2A0-42AA-8C03-799A72C143AE}" type="slidenum">
              <a:rPr lang="en-US" altLang="en-US"/>
              <a:pPr>
                <a:defRPr/>
              </a:pPr>
              <a:t>‹#›</a:t>
            </a:fld>
            <a:endParaRPr lang="en-US" altLang="en-US"/>
          </a:p>
        </p:txBody>
      </p:sp>
    </p:spTree>
    <p:extLst>
      <p:ext uri="{BB962C8B-B14F-4D97-AF65-F5344CB8AC3E}">
        <p14:creationId xmlns:p14="http://schemas.microsoft.com/office/powerpoint/2010/main" val="2550621035"/>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70DEFB6E-957E-4D71-B256-9CEF2C578E56}" type="slidenum">
              <a:rPr lang="en-US" altLang="en-US"/>
              <a:pPr>
                <a:defRPr/>
              </a:pPr>
              <a:t>‹#›</a:t>
            </a:fld>
            <a:endParaRPr lang="en-US" altLang="en-US"/>
          </a:p>
        </p:txBody>
      </p:sp>
    </p:spTree>
    <p:extLst>
      <p:ext uri="{BB962C8B-B14F-4D97-AF65-F5344CB8AC3E}">
        <p14:creationId xmlns:p14="http://schemas.microsoft.com/office/powerpoint/2010/main" val="2711001421"/>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41373EA8-7586-4A28-933B-90E43B091B9E}" type="slidenum">
              <a:rPr lang="en-US" altLang="en-US"/>
              <a:pPr>
                <a:defRPr/>
              </a:pPr>
              <a:t>‹#›</a:t>
            </a:fld>
            <a:endParaRPr lang="en-US" altLang="en-US"/>
          </a:p>
        </p:txBody>
      </p:sp>
    </p:spTree>
    <p:extLst>
      <p:ext uri="{BB962C8B-B14F-4D97-AF65-F5344CB8AC3E}">
        <p14:creationId xmlns:p14="http://schemas.microsoft.com/office/powerpoint/2010/main" val="2742068077"/>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4690744B-37E4-4BB1-89FF-2B904B05C2A6}" type="slidenum">
              <a:rPr lang="en-US" altLang="en-US"/>
              <a:pPr>
                <a:defRPr/>
              </a:pPr>
              <a:t>‹#›</a:t>
            </a:fld>
            <a:endParaRPr lang="en-US" altLang="en-US"/>
          </a:p>
        </p:txBody>
      </p:sp>
    </p:spTree>
    <p:extLst>
      <p:ext uri="{BB962C8B-B14F-4D97-AF65-F5344CB8AC3E}">
        <p14:creationId xmlns:p14="http://schemas.microsoft.com/office/powerpoint/2010/main" val="525099987"/>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40B1A52A-A2B1-46E1-851C-C5A44DF504C4}" type="slidenum">
              <a:rPr lang="en-US" altLang="en-US"/>
              <a:pPr>
                <a:defRPr/>
              </a:pPr>
              <a:t>‹#›</a:t>
            </a:fld>
            <a:endParaRPr lang="en-US" altLang="en-US"/>
          </a:p>
        </p:txBody>
      </p:sp>
    </p:spTree>
    <p:extLst>
      <p:ext uri="{BB962C8B-B14F-4D97-AF65-F5344CB8AC3E}">
        <p14:creationId xmlns:p14="http://schemas.microsoft.com/office/powerpoint/2010/main" val="1065719049"/>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1"/>
          <p:cNvSpPr>
            <a:spLocks noGrp="1" noChangeArrowheads="1"/>
          </p:cNvSpPr>
          <p:nvPr>
            <p:ph type="sldNum" sz="quarter" idx="12"/>
          </p:nvPr>
        </p:nvSpPr>
        <p:spPr>
          <a:ln/>
        </p:spPr>
        <p:txBody>
          <a:bodyPr/>
          <a:lstStyle>
            <a:lvl1pPr>
              <a:defRPr/>
            </a:lvl1pPr>
          </a:lstStyle>
          <a:p>
            <a:pPr>
              <a:defRPr/>
            </a:pPr>
            <a:fld id="{E41791BD-4804-4F34-9427-BA7FD01A86C7}" type="slidenum">
              <a:rPr lang="en-US" altLang="en-US"/>
              <a:pPr>
                <a:defRPr/>
              </a:pPr>
              <a:t>‹#›</a:t>
            </a:fld>
            <a:endParaRPr lang="en-US" altLang="en-US"/>
          </a:p>
        </p:txBody>
      </p:sp>
    </p:spTree>
    <p:extLst>
      <p:ext uri="{BB962C8B-B14F-4D97-AF65-F5344CB8AC3E}">
        <p14:creationId xmlns:p14="http://schemas.microsoft.com/office/powerpoint/2010/main" val="3339419311"/>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0F970E1D-CD0A-410C-BED5-4FA3D7D77D66}" type="slidenum">
              <a:rPr lang="en-US" altLang="en-US"/>
              <a:pPr>
                <a:defRPr/>
              </a:pPr>
              <a:t>‹#›</a:t>
            </a:fld>
            <a:endParaRPr lang="en-US" altLang="en-US"/>
          </a:p>
        </p:txBody>
      </p:sp>
    </p:spTree>
    <p:extLst>
      <p:ext uri="{BB962C8B-B14F-4D97-AF65-F5344CB8AC3E}">
        <p14:creationId xmlns:p14="http://schemas.microsoft.com/office/powerpoint/2010/main" val="4093209991"/>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1"/>
          <p:cNvSpPr>
            <a:spLocks noGrp="1" noChangeArrowheads="1"/>
          </p:cNvSpPr>
          <p:nvPr>
            <p:ph type="sldNum" sz="quarter" idx="12"/>
          </p:nvPr>
        </p:nvSpPr>
        <p:spPr>
          <a:ln/>
        </p:spPr>
        <p:txBody>
          <a:bodyPr/>
          <a:lstStyle>
            <a:lvl1pPr>
              <a:defRPr/>
            </a:lvl1pPr>
          </a:lstStyle>
          <a:p>
            <a:pPr>
              <a:defRPr/>
            </a:pPr>
            <a:fld id="{D06E703E-5CB7-4B8C-9FC7-018B13469996}" type="slidenum">
              <a:rPr lang="en-US" altLang="en-US"/>
              <a:pPr>
                <a:defRPr/>
              </a:pPr>
              <a:t>‹#›</a:t>
            </a:fld>
            <a:endParaRPr lang="en-US" altLang="en-US"/>
          </a:p>
        </p:txBody>
      </p:sp>
    </p:spTree>
    <p:extLst>
      <p:ext uri="{BB962C8B-B14F-4D97-AF65-F5344CB8AC3E}">
        <p14:creationId xmlns:p14="http://schemas.microsoft.com/office/powerpoint/2010/main" val="2031587201"/>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1"/>
          <p:cNvSpPr>
            <a:spLocks noGrp="1" noChangeArrowheads="1"/>
          </p:cNvSpPr>
          <p:nvPr>
            <p:ph type="sldNum" sz="quarter" idx="12"/>
          </p:nvPr>
        </p:nvSpPr>
        <p:spPr>
          <a:ln/>
        </p:spPr>
        <p:txBody>
          <a:bodyPr/>
          <a:lstStyle>
            <a:lvl1pPr>
              <a:defRPr/>
            </a:lvl1pPr>
          </a:lstStyle>
          <a:p>
            <a:pPr>
              <a:defRPr/>
            </a:pPr>
            <a:fld id="{EFF559EC-9FF1-4395-A922-425C0695B57D}" type="slidenum">
              <a:rPr lang="en-US" altLang="en-US"/>
              <a:pPr>
                <a:defRPr/>
              </a:pPr>
              <a:t>‹#›</a:t>
            </a:fld>
            <a:endParaRPr lang="en-US" altLang="en-US"/>
          </a:p>
        </p:txBody>
      </p:sp>
    </p:spTree>
    <p:extLst>
      <p:ext uri="{BB962C8B-B14F-4D97-AF65-F5344CB8AC3E}">
        <p14:creationId xmlns:p14="http://schemas.microsoft.com/office/powerpoint/2010/main" val="1369424113"/>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1"/>
          <p:cNvSpPr>
            <a:spLocks noGrp="1" noChangeArrowheads="1"/>
          </p:cNvSpPr>
          <p:nvPr>
            <p:ph type="sldNum" sz="quarter" idx="12"/>
          </p:nvPr>
        </p:nvSpPr>
        <p:spPr>
          <a:ln/>
        </p:spPr>
        <p:txBody>
          <a:bodyPr/>
          <a:lstStyle>
            <a:lvl1pPr>
              <a:defRPr/>
            </a:lvl1pPr>
          </a:lstStyle>
          <a:p>
            <a:pPr>
              <a:defRPr/>
            </a:pPr>
            <a:fld id="{DE31388B-34BC-4AE5-95E6-E04FE49E9F85}" type="slidenum">
              <a:rPr lang="en-US" altLang="en-US"/>
              <a:pPr>
                <a:defRPr/>
              </a:pPr>
              <a:t>‹#›</a:t>
            </a:fld>
            <a:endParaRPr lang="en-US" altLang="en-US"/>
          </a:p>
        </p:txBody>
      </p:sp>
    </p:spTree>
    <p:extLst>
      <p:ext uri="{BB962C8B-B14F-4D97-AF65-F5344CB8AC3E}">
        <p14:creationId xmlns:p14="http://schemas.microsoft.com/office/powerpoint/2010/main" val="2797766715"/>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D977430A-D405-4D49-9C80-0EC86D1BC25D}" type="slidenum">
              <a:rPr lang="en-US" altLang="en-US"/>
              <a:pPr>
                <a:defRPr/>
              </a:pPr>
              <a:t>‹#›</a:t>
            </a:fld>
            <a:endParaRPr lang="en-US" altLang="en-US"/>
          </a:p>
        </p:txBody>
      </p:sp>
    </p:spTree>
    <p:extLst>
      <p:ext uri="{BB962C8B-B14F-4D97-AF65-F5344CB8AC3E}">
        <p14:creationId xmlns:p14="http://schemas.microsoft.com/office/powerpoint/2010/main" val="2706372036"/>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1"/>
          <p:cNvSpPr>
            <a:spLocks noGrp="1" noChangeArrowheads="1"/>
          </p:cNvSpPr>
          <p:nvPr>
            <p:ph type="sldNum" sz="quarter" idx="12"/>
          </p:nvPr>
        </p:nvSpPr>
        <p:spPr>
          <a:ln/>
        </p:spPr>
        <p:txBody>
          <a:bodyPr/>
          <a:lstStyle>
            <a:lvl1pPr>
              <a:defRPr/>
            </a:lvl1pPr>
          </a:lstStyle>
          <a:p>
            <a:pPr>
              <a:defRPr/>
            </a:pPr>
            <a:fld id="{B5CB8976-FACA-433B-BDCD-AA3C284AB264}" type="slidenum">
              <a:rPr lang="en-US" altLang="en-US"/>
              <a:pPr>
                <a:defRPr/>
              </a:pPr>
              <a:t>‹#›</a:t>
            </a:fld>
            <a:endParaRPr lang="en-US" altLang="en-US"/>
          </a:p>
        </p:txBody>
      </p:sp>
    </p:spTree>
    <p:extLst>
      <p:ext uri="{BB962C8B-B14F-4D97-AF65-F5344CB8AC3E}">
        <p14:creationId xmlns:p14="http://schemas.microsoft.com/office/powerpoint/2010/main" val="3696497635"/>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9"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5130"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5131"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8FBB1FB6-8B82-4CBF-A87D-DB54289CED6E}" type="slidenum">
              <a:rPr lang="en-US" altLang="en-US"/>
              <a:pPr>
                <a:defRPr/>
              </a:pPr>
              <a:t>‹#›</a:t>
            </a:fld>
            <a:endParaRPr lang="en-US" alt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slow">
    <p:wipe dir="d"/>
  </p:transition>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smtClean="0"/>
              <a:t>“THE PERFECT PREACHER”</a:t>
            </a:r>
          </a:p>
        </p:txBody>
      </p:sp>
      <p:sp>
        <p:nvSpPr>
          <p:cNvPr id="3075" name="Rectangle 3"/>
          <p:cNvSpPr>
            <a:spLocks noGrp="1" noChangeArrowheads="1"/>
          </p:cNvSpPr>
          <p:nvPr>
            <p:ph type="subTitle" idx="1"/>
          </p:nvPr>
        </p:nvSpPr>
        <p:spPr/>
        <p:txBody>
          <a:bodyPr/>
          <a:lstStyle/>
          <a:p>
            <a:pPr eaLnBrk="1" hangingPunct="1"/>
            <a:r>
              <a:rPr lang="en-US" altLang="en-US" b="1" dirty="0" smtClean="0"/>
              <a:t>2/8/24 - The Work of the Preacher        Thursday </a:t>
            </a:r>
            <a:r>
              <a:rPr lang="en-US" altLang="en-US" b="1" dirty="0" smtClean="0"/>
              <a:t>Indepth Bible Class of the Trilacoochee church of Christ</a:t>
            </a:r>
          </a:p>
        </p:txBody>
      </p:sp>
      <p:pic>
        <p:nvPicPr>
          <p:cNvPr id="3076" name="Picture 4" descr="SPEAK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838200"/>
            <a:ext cx="1524000"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7411" name="Rectangle 3"/>
          <p:cNvSpPr>
            <a:spLocks noGrp="1" noChangeArrowheads="1"/>
          </p:cNvSpPr>
          <p:nvPr>
            <p:ph type="body" idx="1"/>
          </p:nvPr>
        </p:nvSpPr>
        <p:spPr>
          <a:xfrm>
            <a:off x="914400" y="1600200"/>
            <a:ext cx="7772400" cy="4724400"/>
          </a:xfrm>
        </p:spPr>
        <p:txBody>
          <a:bodyPr/>
          <a:lstStyle/>
          <a:p>
            <a:pPr eaLnBrk="1" hangingPunct="1"/>
            <a:r>
              <a:rPr lang="en-US" altLang="en-US" b="1" dirty="0" smtClean="0"/>
              <a:t>HE IS AN EVANGELIST</a:t>
            </a:r>
            <a:r>
              <a:rPr lang="en-US" altLang="en-US" dirty="0" smtClean="0"/>
              <a:t> </a:t>
            </a:r>
          </a:p>
          <a:p>
            <a:pPr eaLnBrk="1" hangingPunct="1"/>
            <a:r>
              <a:rPr lang="en-US" altLang="en-US" dirty="0" smtClean="0"/>
              <a:t>A messenger of the Lord</a:t>
            </a:r>
          </a:p>
          <a:p>
            <a:pPr lvl="1" eaLnBrk="1" hangingPunct="1"/>
            <a:r>
              <a:rPr lang="en-US" altLang="en-US" dirty="0" smtClean="0"/>
              <a:t>2Tim. 4:5; Eph. 4:11</a:t>
            </a:r>
          </a:p>
          <a:p>
            <a:pPr eaLnBrk="1" hangingPunct="1"/>
            <a:r>
              <a:rPr lang="en-US" altLang="en-US" dirty="0" smtClean="0"/>
              <a:t>A herald of good news</a:t>
            </a:r>
          </a:p>
          <a:p>
            <a:pPr lvl="1" eaLnBrk="1" hangingPunct="1"/>
            <a:r>
              <a:rPr lang="en-US" altLang="en-US" dirty="0" smtClean="0"/>
              <a:t>Rom. 10:15</a:t>
            </a:r>
          </a:p>
          <a:p>
            <a:pPr eaLnBrk="1" hangingPunct="1"/>
            <a:r>
              <a:rPr lang="en-US" altLang="en-US" dirty="0" smtClean="0"/>
              <a:t>A preacher of truth</a:t>
            </a:r>
          </a:p>
          <a:p>
            <a:pPr lvl="1" eaLnBrk="1" hangingPunct="1"/>
            <a:r>
              <a:rPr lang="en-US" altLang="en-US" dirty="0" smtClean="0"/>
              <a:t>2Tim. 1:10-11; Rom. 10:13-14; 1Tim. 2:5-7</a:t>
            </a:r>
          </a:p>
          <a:p>
            <a:pPr eaLnBrk="1" hangingPunct="1"/>
            <a:r>
              <a:rPr lang="en-US" altLang="en-US" dirty="0" smtClean="0"/>
              <a:t>A prompter of men</a:t>
            </a:r>
          </a:p>
          <a:p>
            <a:pPr lvl="1" eaLnBrk="1" hangingPunct="1"/>
            <a:r>
              <a:rPr lang="en-US" altLang="en-US" dirty="0" smtClean="0"/>
              <a:t>1Tim. 4:6; 2Tim. 2:2; Titus 3:8, 14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p:cTn id="7" dur="1000" fill="hold"/>
                                        <p:tgtEl>
                                          <p:spTgt spid="1741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1741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1741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7411">
                                            <p:txEl>
                                              <p:pRg st="1" end="1"/>
                                            </p:txEl>
                                          </p:spTgt>
                                        </p:tgtEl>
                                        <p:attrNameLst>
                                          <p:attrName>style.visibility</p:attrName>
                                        </p:attrNameLst>
                                      </p:cBhvr>
                                      <p:to>
                                        <p:strVal val="visible"/>
                                      </p:to>
                                    </p:set>
                                    <p:anim calcmode="lin" valueType="num">
                                      <p:cBhvr>
                                        <p:cTn id="15" dur="1000" fill="hold"/>
                                        <p:tgtEl>
                                          <p:spTgt spid="174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1000" fill="hold"/>
                                        <p:tgtEl>
                                          <p:spTgt spid="174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1000" fill="hold"/>
                                        <p:tgtEl>
                                          <p:spTgt spid="174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1000" fill="hold"/>
                                        <p:tgtEl>
                                          <p:spTgt spid="17411">
                                            <p:txEl>
                                              <p:pRg st="1" end="1"/>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grpId="0" nodeType="with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 calcmode="lin" valueType="num">
                                      <p:cBhvr>
                                        <p:cTn id="21" dur="1000" fill="hold"/>
                                        <p:tgtEl>
                                          <p:spTgt spid="174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174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174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9" presetClass="entr" presetSubtype="0" accel="100000" fill="hold" grpId="0" nodeType="clickEffect">
                                  <p:stCondLst>
                                    <p:cond delay="0"/>
                                  </p:stCondLst>
                                  <p:childTnLst>
                                    <p:set>
                                      <p:cBhvr>
                                        <p:cTn id="28" dur="1" fill="hold">
                                          <p:stCondLst>
                                            <p:cond delay="0"/>
                                          </p:stCondLst>
                                        </p:cTn>
                                        <p:tgtEl>
                                          <p:spTgt spid="17411">
                                            <p:txEl>
                                              <p:pRg st="3" end="3"/>
                                            </p:txEl>
                                          </p:spTgt>
                                        </p:tgtEl>
                                        <p:attrNameLst>
                                          <p:attrName>style.visibility</p:attrName>
                                        </p:attrNameLst>
                                      </p:cBhvr>
                                      <p:to>
                                        <p:strVal val="visible"/>
                                      </p:to>
                                    </p:set>
                                    <p:anim calcmode="lin" valueType="num">
                                      <p:cBhvr>
                                        <p:cTn id="29" dur="1000" fill="hold"/>
                                        <p:tgtEl>
                                          <p:spTgt spid="174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0" dur="1000" fill="hold"/>
                                        <p:tgtEl>
                                          <p:spTgt spid="174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1" dur="1000" fill="hold"/>
                                        <p:tgtEl>
                                          <p:spTgt spid="174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2" dur="1000" fill="hold"/>
                                        <p:tgtEl>
                                          <p:spTgt spid="17411">
                                            <p:txEl>
                                              <p:pRg st="3" end="3"/>
                                            </p:txEl>
                                          </p:spTgt>
                                        </p:tgtEl>
                                        <p:attrNameLst>
                                          <p:attrName>ppt_y</p:attrName>
                                        </p:attrNameLst>
                                      </p:cBhvr>
                                      <p:tavLst>
                                        <p:tav tm="0">
                                          <p:val>
                                            <p:strVal val="#ppt_y"/>
                                          </p:val>
                                        </p:tav>
                                        <p:tav tm="100000">
                                          <p:val>
                                            <p:strVal val="#ppt_y"/>
                                          </p:val>
                                        </p:tav>
                                      </p:tavLst>
                                    </p:anim>
                                  </p:childTnLst>
                                </p:cTn>
                              </p:par>
                              <p:par>
                                <p:cTn id="33" presetID="39" presetClass="entr" presetSubtype="0" accel="100000" fill="hold" grpId="0" nodeType="withEffect">
                                  <p:stCondLst>
                                    <p:cond delay="0"/>
                                  </p:stCondLst>
                                  <p:childTnLst>
                                    <p:set>
                                      <p:cBhvr>
                                        <p:cTn id="34" dur="1" fill="hold">
                                          <p:stCondLst>
                                            <p:cond delay="0"/>
                                          </p:stCondLst>
                                        </p:cTn>
                                        <p:tgtEl>
                                          <p:spTgt spid="17411">
                                            <p:txEl>
                                              <p:pRg st="4" end="4"/>
                                            </p:txEl>
                                          </p:spTgt>
                                        </p:tgtEl>
                                        <p:attrNameLst>
                                          <p:attrName>style.visibility</p:attrName>
                                        </p:attrNameLst>
                                      </p:cBhvr>
                                      <p:to>
                                        <p:strVal val="visible"/>
                                      </p:to>
                                    </p:set>
                                    <p:anim calcmode="lin" valueType="num">
                                      <p:cBhvr>
                                        <p:cTn id="35" dur="1000" fill="hold"/>
                                        <p:tgtEl>
                                          <p:spTgt spid="174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6" dur="1000" fill="hold"/>
                                        <p:tgtEl>
                                          <p:spTgt spid="174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7" dur="1000" fill="hold"/>
                                        <p:tgtEl>
                                          <p:spTgt spid="174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8" dur="1000" fill="hold"/>
                                        <p:tgtEl>
                                          <p:spTgt spid="174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9" presetClass="entr" presetSubtype="0" accel="100000" fill="hold" grpId="0" nodeType="clickEffect">
                                  <p:stCondLst>
                                    <p:cond delay="0"/>
                                  </p:stCondLst>
                                  <p:childTnLst>
                                    <p:set>
                                      <p:cBhvr>
                                        <p:cTn id="42" dur="1" fill="hold">
                                          <p:stCondLst>
                                            <p:cond delay="0"/>
                                          </p:stCondLst>
                                        </p:cTn>
                                        <p:tgtEl>
                                          <p:spTgt spid="17411">
                                            <p:txEl>
                                              <p:pRg st="5" end="5"/>
                                            </p:txEl>
                                          </p:spTgt>
                                        </p:tgtEl>
                                        <p:attrNameLst>
                                          <p:attrName>style.visibility</p:attrName>
                                        </p:attrNameLst>
                                      </p:cBhvr>
                                      <p:to>
                                        <p:strVal val="visible"/>
                                      </p:to>
                                    </p:set>
                                    <p:anim calcmode="lin" valueType="num">
                                      <p:cBhvr>
                                        <p:cTn id="43" dur="1000" fill="hold"/>
                                        <p:tgtEl>
                                          <p:spTgt spid="174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4" dur="1000" fill="hold"/>
                                        <p:tgtEl>
                                          <p:spTgt spid="174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5" dur="1000" fill="hold"/>
                                        <p:tgtEl>
                                          <p:spTgt spid="174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6" dur="1000" fill="hold"/>
                                        <p:tgtEl>
                                          <p:spTgt spid="17411">
                                            <p:txEl>
                                              <p:pRg st="5" end="5"/>
                                            </p:txEl>
                                          </p:spTgt>
                                        </p:tgtEl>
                                        <p:attrNameLst>
                                          <p:attrName>ppt_y</p:attrName>
                                        </p:attrNameLst>
                                      </p:cBhvr>
                                      <p:tavLst>
                                        <p:tav tm="0">
                                          <p:val>
                                            <p:strVal val="#ppt_y"/>
                                          </p:val>
                                        </p:tav>
                                        <p:tav tm="100000">
                                          <p:val>
                                            <p:strVal val="#ppt_y"/>
                                          </p:val>
                                        </p:tav>
                                      </p:tavLst>
                                    </p:anim>
                                  </p:childTnLst>
                                </p:cTn>
                              </p:par>
                              <p:par>
                                <p:cTn id="47" presetID="39" presetClass="entr" presetSubtype="0" accel="100000" fill="hold" grpId="0" nodeType="withEffect">
                                  <p:stCondLst>
                                    <p:cond delay="0"/>
                                  </p:stCondLst>
                                  <p:childTnLst>
                                    <p:set>
                                      <p:cBhvr>
                                        <p:cTn id="48" dur="1" fill="hold">
                                          <p:stCondLst>
                                            <p:cond delay="0"/>
                                          </p:stCondLst>
                                        </p:cTn>
                                        <p:tgtEl>
                                          <p:spTgt spid="17411">
                                            <p:txEl>
                                              <p:pRg st="6" end="6"/>
                                            </p:txEl>
                                          </p:spTgt>
                                        </p:tgtEl>
                                        <p:attrNameLst>
                                          <p:attrName>style.visibility</p:attrName>
                                        </p:attrNameLst>
                                      </p:cBhvr>
                                      <p:to>
                                        <p:strVal val="visible"/>
                                      </p:to>
                                    </p:set>
                                    <p:anim calcmode="lin" valueType="num">
                                      <p:cBhvr>
                                        <p:cTn id="49" dur="1000" fill="hold"/>
                                        <p:tgtEl>
                                          <p:spTgt spid="174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0" dur="1000" fill="hold"/>
                                        <p:tgtEl>
                                          <p:spTgt spid="174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1" dur="1000" fill="hold"/>
                                        <p:tgtEl>
                                          <p:spTgt spid="174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2" dur="1000" fill="hold"/>
                                        <p:tgtEl>
                                          <p:spTgt spid="174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39" presetClass="entr" presetSubtype="0" accel="100000" fill="hold" grpId="0" nodeType="clickEffect">
                                  <p:stCondLst>
                                    <p:cond delay="0"/>
                                  </p:stCondLst>
                                  <p:childTnLst>
                                    <p:set>
                                      <p:cBhvr>
                                        <p:cTn id="56" dur="1" fill="hold">
                                          <p:stCondLst>
                                            <p:cond delay="0"/>
                                          </p:stCondLst>
                                        </p:cTn>
                                        <p:tgtEl>
                                          <p:spTgt spid="17411">
                                            <p:txEl>
                                              <p:pRg st="7" end="7"/>
                                            </p:txEl>
                                          </p:spTgt>
                                        </p:tgtEl>
                                        <p:attrNameLst>
                                          <p:attrName>style.visibility</p:attrName>
                                        </p:attrNameLst>
                                      </p:cBhvr>
                                      <p:to>
                                        <p:strVal val="visible"/>
                                      </p:to>
                                    </p:set>
                                    <p:anim calcmode="lin" valueType="num">
                                      <p:cBhvr>
                                        <p:cTn id="57" dur="1000" fill="hold"/>
                                        <p:tgtEl>
                                          <p:spTgt spid="17411">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8" dur="1000" fill="hold"/>
                                        <p:tgtEl>
                                          <p:spTgt spid="17411">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9" dur="1000" fill="hold"/>
                                        <p:tgtEl>
                                          <p:spTgt spid="17411">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0" dur="1000" fill="hold"/>
                                        <p:tgtEl>
                                          <p:spTgt spid="17411">
                                            <p:txEl>
                                              <p:pRg st="7" end="7"/>
                                            </p:txEl>
                                          </p:spTgt>
                                        </p:tgtEl>
                                        <p:attrNameLst>
                                          <p:attrName>ppt_y</p:attrName>
                                        </p:attrNameLst>
                                      </p:cBhvr>
                                      <p:tavLst>
                                        <p:tav tm="0">
                                          <p:val>
                                            <p:strVal val="#ppt_y"/>
                                          </p:val>
                                        </p:tav>
                                        <p:tav tm="100000">
                                          <p:val>
                                            <p:strVal val="#ppt_y"/>
                                          </p:val>
                                        </p:tav>
                                      </p:tavLst>
                                    </p:anim>
                                  </p:childTnLst>
                                </p:cTn>
                              </p:par>
                              <p:par>
                                <p:cTn id="61" presetID="39" presetClass="entr" presetSubtype="0" accel="100000" fill="hold" grpId="0" nodeType="withEffect">
                                  <p:stCondLst>
                                    <p:cond delay="0"/>
                                  </p:stCondLst>
                                  <p:childTnLst>
                                    <p:set>
                                      <p:cBhvr>
                                        <p:cTn id="62" dur="1" fill="hold">
                                          <p:stCondLst>
                                            <p:cond delay="0"/>
                                          </p:stCondLst>
                                        </p:cTn>
                                        <p:tgtEl>
                                          <p:spTgt spid="17411">
                                            <p:txEl>
                                              <p:pRg st="8" end="8"/>
                                            </p:txEl>
                                          </p:spTgt>
                                        </p:tgtEl>
                                        <p:attrNameLst>
                                          <p:attrName>style.visibility</p:attrName>
                                        </p:attrNameLst>
                                      </p:cBhvr>
                                      <p:to>
                                        <p:strVal val="visible"/>
                                      </p:to>
                                    </p:set>
                                    <p:anim calcmode="lin" valueType="num">
                                      <p:cBhvr>
                                        <p:cTn id="63" dur="1000" fill="hold"/>
                                        <p:tgtEl>
                                          <p:spTgt spid="17411">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1000" fill="hold"/>
                                        <p:tgtEl>
                                          <p:spTgt spid="17411">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1000" fill="hold"/>
                                        <p:tgtEl>
                                          <p:spTgt spid="17411">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1000" fill="hold"/>
                                        <p:tgtEl>
                                          <p:spTgt spid="1741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3315" name="Rectangle 3"/>
          <p:cNvSpPr>
            <a:spLocks noGrp="1" noChangeArrowheads="1"/>
          </p:cNvSpPr>
          <p:nvPr>
            <p:ph type="body" idx="1"/>
          </p:nvPr>
        </p:nvSpPr>
        <p:spPr>
          <a:xfrm>
            <a:off x="914400" y="1600200"/>
            <a:ext cx="7772400" cy="4724400"/>
          </a:xfrm>
        </p:spPr>
        <p:txBody>
          <a:bodyPr/>
          <a:lstStyle/>
          <a:p>
            <a:pPr eaLnBrk="1" hangingPunct="1"/>
            <a:r>
              <a:rPr lang="en-US" altLang="en-US" b="1" dirty="0" smtClean="0"/>
              <a:t>HE IS THE LORD’S BOND SERVANT</a:t>
            </a:r>
            <a:endParaRPr lang="en-US" altLang="en-US" dirty="0" smtClean="0"/>
          </a:p>
          <a:p>
            <a:pPr eaLnBrk="1" hangingPunct="1"/>
            <a:r>
              <a:rPr lang="en-US" altLang="en-US" dirty="0" smtClean="0"/>
              <a:t>As are all Christians</a:t>
            </a:r>
          </a:p>
          <a:p>
            <a:pPr lvl="1" eaLnBrk="1" hangingPunct="1"/>
            <a:r>
              <a:rPr lang="en-US" altLang="en-US" dirty="0" smtClean="0"/>
              <a:t>1Cor. 6:20; 7:22-23; Rom. 6:17</a:t>
            </a:r>
          </a:p>
          <a:p>
            <a:pPr eaLnBrk="1" hangingPunct="1"/>
            <a:r>
              <a:rPr lang="en-US" altLang="en-US" dirty="0" smtClean="0"/>
              <a:t>Especially those who preach</a:t>
            </a:r>
          </a:p>
          <a:p>
            <a:pPr lvl="1" eaLnBrk="1" hangingPunct="1"/>
            <a:r>
              <a:rPr lang="en-US" altLang="en-US" dirty="0" smtClean="0"/>
              <a:t>Gal. 1:10; Phil 1:1; 2Tim. 2:23-25</a:t>
            </a:r>
          </a:p>
          <a:p>
            <a:pPr eaLnBrk="1" hangingPunct="1"/>
            <a:r>
              <a:rPr lang="en-US" altLang="en-US" dirty="0" smtClean="0"/>
              <a:t>As Christ’s slave, he does not have the option of pleasing men or obeying any other master.</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wipe(down)">
                                      <p:cBhvr>
                                        <p:cTn id="7" dur="500"/>
                                        <p:tgtEl>
                                          <p:spTgt spid="13315">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3315">
                                            <p:txEl>
                                              <p:pRg st="2" end="2"/>
                                            </p:txEl>
                                          </p:spTgt>
                                        </p:tgtEl>
                                        <p:attrNameLst>
                                          <p:attrName>style.visibility</p:attrName>
                                        </p:attrNameLst>
                                      </p:cBhvr>
                                      <p:to>
                                        <p:strVal val="visible"/>
                                      </p:to>
                                    </p:set>
                                    <p:animEffect transition="in" filter="wipe(down)">
                                      <p:cBhvr>
                                        <p:cTn id="10" dur="500"/>
                                        <p:tgtEl>
                                          <p:spTgt spid="1331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animEffect transition="in" filter="wipe(down)">
                                      <p:cBhvr>
                                        <p:cTn id="15" dur="500"/>
                                        <p:tgtEl>
                                          <p:spTgt spid="13315">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13315">
                                            <p:txEl>
                                              <p:pRg st="4" end="4"/>
                                            </p:txEl>
                                          </p:spTgt>
                                        </p:tgtEl>
                                        <p:attrNameLst>
                                          <p:attrName>style.visibility</p:attrName>
                                        </p:attrNameLst>
                                      </p:cBhvr>
                                      <p:to>
                                        <p:strVal val="visible"/>
                                      </p:to>
                                    </p:set>
                                    <p:animEffect transition="in" filter="wipe(down)">
                                      <p:cBhvr>
                                        <p:cTn id="18" dur="500"/>
                                        <p:tgtEl>
                                          <p:spTgt spid="1331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animEffect transition="in" filter="wipe(down)">
                                      <p:cBhvr>
                                        <p:cTn id="23"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4339" name="Rectangle 3"/>
          <p:cNvSpPr>
            <a:spLocks noGrp="1" noChangeArrowheads="1"/>
          </p:cNvSpPr>
          <p:nvPr>
            <p:ph type="body" idx="1"/>
          </p:nvPr>
        </p:nvSpPr>
        <p:spPr>
          <a:xfrm>
            <a:off x="914400" y="1600200"/>
            <a:ext cx="8229600" cy="4724400"/>
          </a:xfrm>
        </p:spPr>
        <p:txBody>
          <a:bodyPr/>
          <a:lstStyle/>
          <a:p>
            <a:pPr eaLnBrk="1" hangingPunct="1"/>
            <a:r>
              <a:rPr lang="en-US" altLang="en-US" b="1" dirty="0" smtClean="0"/>
              <a:t>HE IS A MINISTER</a:t>
            </a:r>
            <a:endParaRPr lang="en-US" altLang="en-US" dirty="0" smtClean="0"/>
          </a:p>
          <a:p>
            <a:pPr eaLnBrk="1" hangingPunct="1"/>
            <a:r>
              <a:rPr lang="en-US" altLang="en-US" dirty="0" smtClean="0"/>
              <a:t>All Christians are God’s workmen.</a:t>
            </a:r>
          </a:p>
          <a:p>
            <a:pPr lvl="1" eaLnBrk="1" hangingPunct="1"/>
            <a:r>
              <a:rPr lang="en-US" altLang="en-US" dirty="0" smtClean="0"/>
              <a:t>Eph. 2:10</a:t>
            </a:r>
          </a:p>
          <a:p>
            <a:pPr eaLnBrk="1" hangingPunct="1"/>
            <a:r>
              <a:rPr lang="en-US" altLang="en-US" dirty="0" smtClean="0"/>
              <a:t>The area of service for a preacher is the </a:t>
            </a:r>
            <a:r>
              <a:rPr lang="en-US" altLang="en-US" dirty="0" smtClean="0"/>
              <a:t>Gospel</a:t>
            </a:r>
            <a:r>
              <a:rPr lang="en-US" altLang="en-US" dirty="0" smtClean="0"/>
              <a:t>.</a:t>
            </a:r>
          </a:p>
          <a:p>
            <a:pPr lvl="1" eaLnBrk="1" hangingPunct="1"/>
            <a:r>
              <a:rPr lang="en-US" altLang="en-US" dirty="0" smtClean="0"/>
              <a:t>Eph. 3:6-8; 1Cor. 3:5-6, 9:1</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wipe(down)">
                                      <p:cBhvr>
                                        <p:cTn id="7" dur="500"/>
                                        <p:tgtEl>
                                          <p:spTgt spid="14339">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4339">
                                            <p:txEl>
                                              <p:pRg st="2" end="2"/>
                                            </p:txEl>
                                          </p:spTgt>
                                        </p:tgtEl>
                                        <p:attrNameLst>
                                          <p:attrName>style.visibility</p:attrName>
                                        </p:attrNameLst>
                                      </p:cBhvr>
                                      <p:to>
                                        <p:strVal val="visible"/>
                                      </p:to>
                                    </p:set>
                                    <p:animEffect transition="in" filter="wipe(down)">
                                      <p:cBhvr>
                                        <p:cTn id="10" dur="500"/>
                                        <p:tgtEl>
                                          <p:spTgt spid="1433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animEffect transition="in" filter="wipe(down)">
                                      <p:cBhvr>
                                        <p:cTn id="15" dur="500"/>
                                        <p:tgtEl>
                                          <p:spTgt spid="14339">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14339">
                                            <p:txEl>
                                              <p:pRg st="4" end="4"/>
                                            </p:txEl>
                                          </p:spTgt>
                                        </p:tgtEl>
                                        <p:attrNameLst>
                                          <p:attrName>style.visibility</p:attrName>
                                        </p:attrNameLst>
                                      </p:cBhvr>
                                      <p:to>
                                        <p:strVal val="visible"/>
                                      </p:to>
                                    </p:set>
                                    <p:animEffect transition="in" filter="wipe(down)">
                                      <p:cBhvr>
                                        <p:cTn id="18"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5363" name="Rectangle 3"/>
          <p:cNvSpPr>
            <a:spLocks noGrp="1" noChangeArrowheads="1"/>
          </p:cNvSpPr>
          <p:nvPr>
            <p:ph type="body" idx="1"/>
          </p:nvPr>
        </p:nvSpPr>
        <p:spPr>
          <a:xfrm>
            <a:off x="914400" y="1600200"/>
            <a:ext cx="7772400" cy="4724400"/>
          </a:xfrm>
        </p:spPr>
        <p:txBody>
          <a:bodyPr/>
          <a:lstStyle/>
          <a:p>
            <a:pPr eaLnBrk="1" hangingPunct="1"/>
            <a:r>
              <a:rPr lang="en-US" altLang="en-US" b="1" dirty="0" smtClean="0"/>
              <a:t>HE IS A MAN OF GOD</a:t>
            </a:r>
            <a:endParaRPr lang="en-US" altLang="en-US" dirty="0" smtClean="0"/>
          </a:p>
          <a:p>
            <a:pPr lvl="1" eaLnBrk="1" hangingPunct="1"/>
            <a:r>
              <a:rPr lang="en-US" altLang="en-US" dirty="0" smtClean="0"/>
              <a:t>1Tim. 6:11</a:t>
            </a:r>
          </a:p>
          <a:p>
            <a:pPr eaLnBrk="1" hangingPunct="1"/>
            <a:r>
              <a:rPr lang="en-US" altLang="en-US" dirty="0" smtClean="0"/>
              <a:t>God’s man with God’s plan for God’s people.</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wipe(down)">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wipe(down)">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6387" name="Rectangle 3"/>
          <p:cNvSpPr>
            <a:spLocks noGrp="1" noChangeArrowheads="1"/>
          </p:cNvSpPr>
          <p:nvPr>
            <p:ph type="body" idx="1"/>
          </p:nvPr>
        </p:nvSpPr>
        <p:spPr>
          <a:xfrm>
            <a:off x="914400" y="1600200"/>
            <a:ext cx="8229600" cy="4724400"/>
          </a:xfrm>
        </p:spPr>
        <p:txBody>
          <a:bodyPr/>
          <a:lstStyle/>
          <a:p>
            <a:pPr eaLnBrk="1" hangingPunct="1"/>
            <a:r>
              <a:rPr lang="en-US" altLang="en-US" b="1" dirty="0" smtClean="0"/>
              <a:t>HE IS COMMISSIONED</a:t>
            </a:r>
            <a:endParaRPr lang="en-US" altLang="en-US" dirty="0" smtClean="0"/>
          </a:p>
          <a:p>
            <a:pPr lvl="1" eaLnBrk="1" hangingPunct="1"/>
            <a:r>
              <a:rPr lang="en-US" altLang="en-US" dirty="0" smtClean="0"/>
              <a:t>Acts 1:21-22</a:t>
            </a:r>
          </a:p>
          <a:p>
            <a:pPr lvl="1" eaLnBrk="1" hangingPunct="1"/>
            <a:r>
              <a:rPr lang="en-US" altLang="en-US" dirty="0" smtClean="0"/>
              <a:t>1Cor. 15:8-10</a:t>
            </a:r>
          </a:p>
          <a:p>
            <a:pPr lvl="1" eaLnBrk="1" hangingPunct="1"/>
            <a:r>
              <a:rPr lang="en-US" altLang="en-US" dirty="0" smtClean="0"/>
              <a:t>Acts 14:4, 14; 13:4</a:t>
            </a:r>
          </a:p>
          <a:p>
            <a:pPr lvl="1" eaLnBrk="1" hangingPunct="1"/>
            <a:r>
              <a:rPr lang="en-US" altLang="en-US" dirty="0" smtClean="0"/>
              <a:t>1Thes. 1:1, 2:6</a:t>
            </a:r>
          </a:p>
          <a:p>
            <a:pPr lvl="1" eaLnBrk="1" hangingPunct="1"/>
            <a:r>
              <a:rPr lang="en-US" altLang="en-US" dirty="0" smtClean="0"/>
              <a:t>Phil. 2:25</a:t>
            </a:r>
          </a:p>
          <a:p>
            <a:pPr lvl="1" eaLnBrk="1" hangingPunct="1"/>
            <a:r>
              <a:rPr lang="en-US" altLang="en-US" dirty="0" smtClean="0"/>
              <a:t>1Cor. 8:23</a:t>
            </a:r>
          </a:p>
          <a:p>
            <a:pPr lvl="1" eaLnBrk="1" hangingPunct="1"/>
            <a:r>
              <a:rPr lang="en-US" altLang="en-US" dirty="0" smtClean="0"/>
              <a:t>Heb. 3:1</a:t>
            </a:r>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22531" name="Rectangle 3"/>
          <p:cNvSpPr>
            <a:spLocks noGrp="1" noChangeArrowheads="1"/>
          </p:cNvSpPr>
          <p:nvPr>
            <p:ph type="body" idx="1"/>
          </p:nvPr>
        </p:nvSpPr>
        <p:spPr>
          <a:xfrm>
            <a:off x="914400" y="1600200"/>
            <a:ext cx="8229600" cy="5257800"/>
          </a:xfrm>
        </p:spPr>
        <p:txBody>
          <a:bodyPr/>
          <a:lstStyle/>
          <a:p>
            <a:pPr eaLnBrk="1" hangingPunct="1"/>
            <a:r>
              <a:rPr lang="en-US" altLang="en-US" sz="2400" dirty="0" smtClean="0"/>
              <a:t>Note that these matters are the authorized works of a preacher, not his titles.</a:t>
            </a:r>
          </a:p>
          <a:p>
            <a:pPr eaLnBrk="1" hangingPunct="1"/>
            <a:r>
              <a:rPr lang="en-US" altLang="en-US" sz="2400" dirty="0" smtClean="0"/>
              <a:t>To use them as titles violates Matt. 23:8-12.</a:t>
            </a:r>
          </a:p>
          <a:p>
            <a:pPr eaLnBrk="1" hangingPunct="1"/>
            <a:r>
              <a:rPr lang="en-US" altLang="en-US" sz="2400" dirty="0" smtClean="0"/>
              <a:t>(Clipped from the Beaver County Times, August 1995)   </a:t>
            </a:r>
          </a:p>
          <a:p>
            <a:pPr lvl="1" eaLnBrk="1" hangingPunct="1"/>
            <a:r>
              <a:rPr lang="en-US" altLang="en-US" sz="2200" dirty="0" smtClean="0"/>
              <a:t>“Question:  Who was the first minister to be addressed as "Reverend"?</a:t>
            </a:r>
          </a:p>
          <a:p>
            <a:pPr lvl="1" eaLnBrk="1" hangingPunct="1"/>
            <a:r>
              <a:rPr lang="en-US" altLang="en-US" sz="2200" dirty="0" smtClean="0"/>
              <a:t>Answer:  One Thomas Blake. So titled by his flock on  June 11, 1657, according to records left by his descendants, of whom there are many, one might add. Numerous </a:t>
            </a:r>
            <a:r>
              <a:rPr lang="en-US" altLang="en-US" sz="2200" dirty="0" err="1" smtClean="0"/>
              <a:t>Blakes</a:t>
            </a:r>
            <a:r>
              <a:rPr lang="en-US" altLang="en-US" sz="2200" dirty="0" smtClean="0"/>
              <a:t> trace back to the original Reverend.”</a:t>
            </a:r>
          </a:p>
          <a:p>
            <a:pPr eaLnBrk="1" hangingPunct="1"/>
            <a:r>
              <a:rPr lang="en-US" altLang="en-US" sz="2400" dirty="0" smtClean="0"/>
              <a:t>A preacher is not titled, period. Especially with a name that belongs to God.</a:t>
            </a:r>
          </a:p>
          <a:p>
            <a:pPr lvl="1" eaLnBrk="1" hangingPunct="1"/>
            <a:r>
              <a:rPr lang="en-US" altLang="en-US" sz="2200" dirty="0" smtClean="0"/>
              <a:t>Psalm 111:9</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2531">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2531">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2531">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grpId="0" nodeType="with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p:cTn id="13" dur="1000" fill="hold"/>
                                        <p:tgtEl>
                                          <p:spTgt spid="2253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1000" fill="hold"/>
                                        <p:tgtEl>
                                          <p:spTgt spid="2253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1000" fill="hold"/>
                                        <p:tgtEl>
                                          <p:spTgt spid="2253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9" presetClass="entr" presetSubtype="0" accel="10000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 calcmode="lin" valueType="num">
                                      <p:cBhvr>
                                        <p:cTn id="21" dur="1000" fill="hold"/>
                                        <p:tgtEl>
                                          <p:spTgt spid="2253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1000" fill="hold"/>
                                        <p:tgtEl>
                                          <p:spTgt spid="2253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1000" fill="hold"/>
                                        <p:tgtEl>
                                          <p:spTgt spid="2253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1000" fill="hold"/>
                                        <p:tgtEl>
                                          <p:spTgt spid="22531">
                                            <p:txEl>
                                              <p:pRg st="2" end="2"/>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grpId="0" nodeType="withEffect">
                                  <p:stCondLst>
                                    <p:cond delay="0"/>
                                  </p:stCondLst>
                                  <p:childTnLst>
                                    <p:set>
                                      <p:cBhvr>
                                        <p:cTn id="26" dur="1" fill="hold">
                                          <p:stCondLst>
                                            <p:cond delay="0"/>
                                          </p:stCondLst>
                                        </p:cTn>
                                        <p:tgtEl>
                                          <p:spTgt spid="22531">
                                            <p:txEl>
                                              <p:pRg st="3" end="3"/>
                                            </p:txEl>
                                          </p:spTgt>
                                        </p:tgtEl>
                                        <p:attrNameLst>
                                          <p:attrName>style.visibility</p:attrName>
                                        </p:attrNameLst>
                                      </p:cBhvr>
                                      <p:to>
                                        <p:strVal val="visible"/>
                                      </p:to>
                                    </p:set>
                                    <p:anim calcmode="lin" valueType="num">
                                      <p:cBhvr>
                                        <p:cTn id="27" dur="1000" fill="hold"/>
                                        <p:tgtEl>
                                          <p:spTgt spid="2253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1000" fill="hold"/>
                                        <p:tgtEl>
                                          <p:spTgt spid="2253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1000" fill="hold"/>
                                        <p:tgtEl>
                                          <p:spTgt spid="2253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1000" fill="hold"/>
                                        <p:tgtEl>
                                          <p:spTgt spid="22531">
                                            <p:txEl>
                                              <p:pRg st="3" end="3"/>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grpId="0" nodeType="withEffect">
                                  <p:stCondLst>
                                    <p:cond delay="0"/>
                                  </p:stCondLst>
                                  <p:childTnLst>
                                    <p:set>
                                      <p:cBhvr>
                                        <p:cTn id="32" dur="1" fill="hold">
                                          <p:stCondLst>
                                            <p:cond delay="0"/>
                                          </p:stCondLst>
                                        </p:cTn>
                                        <p:tgtEl>
                                          <p:spTgt spid="22531">
                                            <p:txEl>
                                              <p:pRg st="4" end="4"/>
                                            </p:txEl>
                                          </p:spTgt>
                                        </p:tgtEl>
                                        <p:attrNameLst>
                                          <p:attrName>style.visibility</p:attrName>
                                        </p:attrNameLst>
                                      </p:cBhvr>
                                      <p:to>
                                        <p:strVal val="visible"/>
                                      </p:to>
                                    </p:set>
                                    <p:anim calcmode="lin" valueType="num">
                                      <p:cBhvr>
                                        <p:cTn id="33" dur="1000" fill="hold"/>
                                        <p:tgtEl>
                                          <p:spTgt spid="2253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1000" fill="hold"/>
                                        <p:tgtEl>
                                          <p:spTgt spid="2253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1000" fill="hold"/>
                                        <p:tgtEl>
                                          <p:spTgt spid="2253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10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9" presetClass="entr" presetSubtype="0" accel="100000" fill="hold" grpId="0" nodeType="clickEffect">
                                  <p:stCondLst>
                                    <p:cond delay="0"/>
                                  </p:stCondLst>
                                  <p:childTnLst>
                                    <p:set>
                                      <p:cBhvr>
                                        <p:cTn id="40" dur="1" fill="hold">
                                          <p:stCondLst>
                                            <p:cond delay="0"/>
                                          </p:stCondLst>
                                        </p:cTn>
                                        <p:tgtEl>
                                          <p:spTgt spid="22531">
                                            <p:txEl>
                                              <p:pRg st="5" end="5"/>
                                            </p:txEl>
                                          </p:spTgt>
                                        </p:tgtEl>
                                        <p:attrNameLst>
                                          <p:attrName>style.visibility</p:attrName>
                                        </p:attrNameLst>
                                      </p:cBhvr>
                                      <p:to>
                                        <p:strVal val="visible"/>
                                      </p:to>
                                    </p:set>
                                    <p:anim calcmode="lin" valueType="num">
                                      <p:cBhvr>
                                        <p:cTn id="41" dur="1000" fill="hold"/>
                                        <p:tgtEl>
                                          <p:spTgt spid="2253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1000" fill="hold"/>
                                        <p:tgtEl>
                                          <p:spTgt spid="2253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1000" fill="hold"/>
                                        <p:tgtEl>
                                          <p:spTgt spid="2253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1000" fill="hold"/>
                                        <p:tgtEl>
                                          <p:spTgt spid="22531">
                                            <p:txEl>
                                              <p:pRg st="5" end="5"/>
                                            </p:txEl>
                                          </p:spTgt>
                                        </p:tgtEl>
                                        <p:attrNameLst>
                                          <p:attrName>ppt_y</p:attrName>
                                        </p:attrNameLst>
                                      </p:cBhvr>
                                      <p:tavLst>
                                        <p:tav tm="0">
                                          <p:val>
                                            <p:strVal val="#ppt_y"/>
                                          </p:val>
                                        </p:tav>
                                        <p:tav tm="100000">
                                          <p:val>
                                            <p:strVal val="#ppt_y"/>
                                          </p:val>
                                        </p:tav>
                                      </p:tavLst>
                                    </p:anim>
                                  </p:childTnLst>
                                </p:cTn>
                              </p:par>
                              <p:par>
                                <p:cTn id="45" presetID="39" presetClass="entr" presetSubtype="0" accel="100000" fill="hold" grpId="0" nodeType="withEffect">
                                  <p:stCondLst>
                                    <p:cond delay="0"/>
                                  </p:stCondLst>
                                  <p:childTnLst>
                                    <p:set>
                                      <p:cBhvr>
                                        <p:cTn id="46" dur="1" fill="hold">
                                          <p:stCondLst>
                                            <p:cond delay="0"/>
                                          </p:stCondLst>
                                        </p:cTn>
                                        <p:tgtEl>
                                          <p:spTgt spid="22531">
                                            <p:txEl>
                                              <p:pRg st="6" end="6"/>
                                            </p:txEl>
                                          </p:spTgt>
                                        </p:tgtEl>
                                        <p:attrNameLst>
                                          <p:attrName>style.visibility</p:attrName>
                                        </p:attrNameLst>
                                      </p:cBhvr>
                                      <p:to>
                                        <p:strVal val="visible"/>
                                      </p:to>
                                    </p:set>
                                    <p:anim calcmode="lin" valueType="num">
                                      <p:cBhvr>
                                        <p:cTn id="47" dur="1000" fill="hold"/>
                                        <p:tgtEl>
                                          <p:spTgt spid="2253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1000" fill="hold"/>
                                        <p:tgtEl>
                                          <p:spTgt spid="2253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1000" fill="hold"/>
                                        <p:tgtEl>
                                          <p:spTgt spid="2253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1000" fill="hold"/>
                                        <p:tgtEl>
                                          <p:spTgt spid="2253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8435" name="Rectangle 3"/>
          <p:cNvSpPr>
            <a:spLocks noGrp="1" noChangeArrowheads="1"/>
          </p:cNvSpPr>
          <p:nvPr>
            <p:ph type="body" idx="1"/>
          </p:nvPr>
        </p:nvSpPr>
        <p:spPr>
          <a:xfrm>
            <a:off x="914400" y="1600200"/>
            <a:ext cx="7467600" cy="4419600"/>
          </a:xfrm>
        </p:spPr>
        <p:txBody>
          <a:bodyPr/>
          <a:lstStyle/>
          <a:p>
            <a:pPr eaLnBrk="1" hangingPunct="1"/>
            <a:r>
              <a:rPr lang="en-US" altLang="en-US" dirty="0" smtClean="0"/>
              <a:t>Scriptural patterns and examples</a:t>
            </a:r>
          </a:p>
          <a:p>
            <a:pPr lvl="1" eaLnBrk="1" hangingPunct="1"/>
            <a:r>
              <a:rPr lang="en-US" altLang="en-US" dirty="0" smtClean="0"/>
              <a:t>Acts 11:19-26, 13:1-3, 15:1-4, 22, 35</a:t>
            </a:r>
          </a:p>
          <a:p>
            <a:pPr lvl="1" eaLnBrk="1" hangingPunct="1"/>
            <a:r>
              <a:rPr lang="en-US" altLang="en-US" dirty="0" smtClean="0"/>
              <a:t>1Cor. 16:10</a:t>
            </a:r>
          </a:p>
          <a:p>
            <a:pPr lvl="1" eaLnBrk="1" hangingPunct="1"/>
            <a:r>
              <a:rPr lang="en-US" altLang="en-US" dirty="0" smtClean="0"/>
              <a:t>1Thes. 3:1-3</a:t>
            </a:r>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9459" name="Rectangle 3"/>
          <p:cNvSpPr>
            <a:spLocks noGrp="1" noChangeArrowheads="1"/>
          </p:cNvSpPr>
          <p:nvPr>
            <p:ph type="body" idx="1"/>
          </p:nvPr>
        </p:nvSpPr>
        <p:spPr>
          <a:xfrm>
            <a:off x="762000" y="1600200"/>
            <a:ext cx="8153400" cy="5257800"/>
          </a:xfrm>
        </p:spPr>
        <p:txBody>
          <a:bodyPr/>
          <a:lstStyle/>
          <a:p>
            <a:pPr eaLnBrk="1" hangingPunct="1"/>
            <a:r>
              <a:rPr lang="en-US" altLang="en-US" sz="3200" dirty="0" smtClean="0"/>
              <a:t>As the Lord’s Church, we will do Bible things in Bible ways and call them by Bible names. We will provide book, chapter, and verse for every aspect of the work, worship, and organization of the church. We will not add to nor diminish ought from what is written. This also includes the qualifications and works of an evangelist. To do otherwise would make this congregation unsound.</a:t>
            </a:r>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0482" name="Picture 9" descr="BIBLAMP2"/>
          <p:cNvPicPr>
            <a:picLocks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6" name="Text Box 10"/>
          <p:cNvSpPr txBox="1">
            <a:spLocks noChangeArrowheads="1"/>
          </p:cNvSpPr>
          <p:nvPr/>
        </p:nvSpPr>
        <p:spPr bwMode="auto">
          <a:xfrm>
            <a:off x="533400" y="1524000"/>
            <a:ext cx="62484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en-US" sz="3600" b="1" dirty="0">
                <a:solidFill>
                  <a:srgbClr val="FF0000"/>
                </a:solidFill>
                <a:effectLst>
                  <a:outerShdw blurRad="38100" dist="38100" dir="2700000" algn="tl">
                    <a:srgbClr val="FFFFFF"/>
                  </a:outerShdw>
                </a:effectLst>
              </a:rPr>
              <a:t>“If you instruct the brethren in these things, you will be a good minister of Jesus Christ, nourished in the words of faith and of the good doctrine which you have carefully followed.”</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1000"/>
                                  </p:stCondLst>
                                  <p:iterate type="wd">
                                    <p:tmPct val="10000"/>
                                  </p:iterate>
                                  <p:childTnLst>
                                    <p:set>
                                      <p:cBhvr>
                                        <p:cTn id="6" dur="1" fill="hold">
                                          <p:stCondLst>
                                            <p:cond delay="0"/>
                                          </p:stCondLst>
                                        </p:cTn>
                                        <p:tgtEl>
                                          <p:spTgt spid="24586"/>
                                        </p:tgtEl>
                                        <p:attrNameLst>
                                          <p:attrName>style.visibility</p:attrName>
                                        </p:attrNameLst>
                                      </p:cBhvr>
                                      <p:to>
                                        <p:strVal val="visible"/>
                                      </p:to>
                                    </p:set>
                                    <p:animEffect transition="in" filter="fade">
                                      <p:cBhvr>
                                        <p:cTn id="7" dur="385" decel="100000"/>
                                        <p:tgtEl>
                                          <p:spTgt spid="24586"/>
                                        </p:tgtEl>
                                      </p:cBhvr>
                                    </p:animEffect>
                                    <p:animScale>
                                      <p:cBhvr>
                                        <p:cTn id="8" dur="385" decel="100000"/>
                                        <p:tgtEl>
                                          <p:spTgt spid="24586"/>
                                        </p:tgtEl>
                                      </p:cBhvr>
                                      <p:from x="10000" y="10000"/>
                                      <p:to x="200000" y="450000"/>
                                    </p:animScale>
                                    <p:animScale>
                                      <p:cBhvr>
                                        <p:cTn id="9" dur="615" accel="100000" fill="hold">
                                          <p:stCondLst>
                                            <p:cond delay="385"/>
                                          </p:stCondLst>
                                        </p:cTn>
                                        <p:tgtEl>
                                          <p:spTgt spid="24586"/>
                                        </p:tgtEl>
                                      </p:cBhvr>
                                      <p:from x="200000" y="450000"/>
                                      <p:to x="100000" y="100000"/>
                                    </p:animScale>
                                    <p:set>
                                      <p:cBhvr>
                                        <p:cTn id="10" dur="385" fill="hold"/>
                                        <p:tgtEl>
                                          <p:spTgt spid="24586"/>
                                        </p:tgtEl>
                                        <p:attrNameLst>
                                          <p:attrName>ppt_x</p:attrName>
                                        </p:attrNameLst>
                                      </p:cBhvr>
                                      <p:to>
                                        <p:strVal val="(0.5)"/>
                                      </p:to>
                                    </p:set>
                                    <p:anim from="(0.5)" to="(#ppt_x)" calcmode="lin" valueType="num">
                                      <p:cBhvr>
                                        <p:cTn id="11" dur="615" accel="100000" fill="hold">
                                          <p:stCondLst>
                                            <p:cond delay="385"/>
                                          </p:stCondLst>
                                        </p:cTn>
                                        <p:tgtEl>
                                          <p:spTgt spid="24586"/>
                                        </p:tgtEl>
                                        <p:attrNameLst>
                                          <p:attrName>ppt_x</p:attrName>
                                        </p:attrNameLst>
                                      </p:cBhvr>
                                    </p:anim>
                                    <p:set>
                                      <p:cBhvr>
                                        <p:cTn id="12" dur="385" fill="hold"/>
                                        <p:tgtEl>
                                          <p:spTgt spid="24586"/>
                                        </p:tgtEl>
                                        <p:attrNameLst>
                                          <p:attrName>ppt_y</p:attrName>
                                        </p:attrNameLst>
                                      </p:cBhvr>
                                      <p:to>
                                        <p:strVal val="(#ppt_y+0.4)"/>
                                      </p:to>
                                    </p:set>
                                    <p:anim from="(#ppt_y+0.4)" to="(#ppt_y)" calcmode="lin" valueType="num">
                                      <p:cBhvr>
                                        <p:cTn id="13" dur="615" accel="100000" fill="hold">
                                          <p:stCondLst>
                                            <p:cond delay="385"/>
                                          </p:stCondLst>
                                        </p:cTn>
                                        <p:tgtEl>
                                          <p:spTgt spid="2458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77813"/>
            <a:ext cx="8534400" cy="1143000"/>
          </a:xfrm>
        </p:spPr>
        <p:txBody>
          <a:bodyPr/>
          <a:lstStyle/>
          <a:p>
            <a:pPr eaLnBrk="1" hangingPunct="1"/>
            <a:r>
              <a:rPr lang="en-US" altLang="en-US" sz="3200" b="1" smtClean="0"/>
              <a:t>Man Made Concepts Of The Preacher’s Work:</a:t>
            </a:r>
          </a:p>
        </p:txBody>
      </p:sp>
      <p:sp>
        <p:nvSpPr>
          <p:cNvPr id="4099" name="Rectangle 3"/>
          <p:cNvSpPr>
            <a:spLocks noGrp="1" noChangeArrowheads="1"/>
          </p:cNvSpPr>
          <p:nvPr>
            <p:ph type="body" idx="1"/>
          </p:nvPr>
        </p:nvSpPr>
        <p:spPr/>
        <p:txBody>
          <a:bodyPr/>
          <a:lstStyle/>
          <a:p>
            <a:pPr eaLnBrk="1" hangingPunct="1"/>
            <a:r>
              <a:rPr lang="en-US" altLang="en-US" b="1" dirty="0" smtClean="0"/>
              <a:t>THE CHURCH’S “GO-FER”</a:t>
            </a:r>
            <a:r>
              <a:rPr lang="en-US" altLang="en-US" dirty="0" smtClean="0"/>
              <a:t> </a:t>
            </a:r>
          </a:p>
          <a:p>
            <a:pPr eaLnBrk="1" hangingPunct="1"/>
            <a:r>
              <a:rPr lang="en-US" altLang="en-US" dirty="0" smtClean="0"/>
              <a:t>A </a:t>
            </a:r>
            <a:r>
              <a:rPr lang="en-US" altLang="en-US" dirty="0" smtClean="0"/>
              <a:t>go-fer </a:t>
            </a:r>
            <a:r>
              <a:rPr lang="en-US" altLang="en-US" dirty="0" smtClean="0"/>
              <a:t>to do all of the:</a:t>
            </a:r>
          </a:p>
          <a:p>
            <a:pPr lvl="1" eaLnBrk="1" hangingPunct="1"/>
            <a:r>
              <a:rPr lang="en-US" altLang="en-US" dirty="0" smtClean="0"/>
              <a:t>Personal work.</a:t>
            </a:r>
          </a:p>
          <a:p>
            <a:pPr lvl="1" eaLnBrk="1" hangingPunct="1"/>
            <a:r>
              <a:rPr lang="en-US" altLang="en-US" dirty="0" smtClean="0"/>
              <a:t>Visit the straying sheep of the congregation.</a:t>
            </a:r>
          </a:p>
          <a:p>
            <a:pPr lvl="1" eaLnBrk="1" hangingPunct="1"/>
            <a:r>
              <a:rPr lang="en-US" altLang="en-US" dirty="0" smtClean="0"/>
              <a:t>Drop everything to run church errands.</a:t>
            </a:r>
          </a:p>
          <a:p>
            <a:pPr lvl="1" eaLnBrk="1" hangingPunct="1"/>
            <a:r>
              <a:rPr lang="en-US" altLang="en-US" dirty="0" smtClean="0"/>
              <a:t>Maintain the church property.</a:t>
            </a:r>
          </a:p>
          <a:p>
            <a:pPr eaLnBrk="1" hangingPunct="1"/>
            <a:r>
              <a:rPr lang="en-US" altLang="en-US" dirty="0" smtClean="0"/>
              <a:t>He is the Lord’s servant, not the church’s errand boy.</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dow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down)">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wipe(down)">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wipe(down)">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wipe(down)">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wipe(down)">
                                      <p:cBhvr>
                                        <p:cTn id="32" dur="500"/>
                                        <p:tgtEl>
                                          <p:spTgt spid="40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wipe(down)">
                                      <p:cBhvr>
                                        <p:cTn id="37"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277813"/>
            <a:ext cx="8534400" cy="1143000"/>
          </a:xfrm>
        </p:spPr>
        <p:txBody>
          <a:bodyPr/>
          <a:lstStyle/>
          <a:p>
            <a:pPr eaLnBrk="1" hangingPunct="1"/>
            <a:r>
              <a:rPr lang="en-US" altLang="en-US" sz="3200" b="1" smtClean="0">
                <a:solidFill>
                  <a:srgbClr val="000000"/>
                </a:solidFill>
              </a:rPr>
              <a:t>Man Made Concepts Of The Preacher’s Work:</a:t>
            </a:r>
            <a:endParaRPr lang="en-US" altLang="en-US" sz="3800" b="1" smtClean="0"/>
          </a:p>
        </p:txBody>
      </p:sp>
      <p:sp>
        <p:nvSpPr>
          <p:cNvPr id="5123" name="Rectangle 3"/>
          <p:cNvSpPr>
            <a:spLocks noGrp="1" noChangeArrowheads="1"/>
          </p:cNvSpPr>
          <p:nvPr>
            <p:ph type="body" idx="1"/>
          </p:nvPr>
        </p:nvSpPr>
        <p:spPr/>
        <p:txBody>
          <a:bodyPr/>
          <a:lstStyle/>
          <a:p>
            <a:pPr eaLnBrk="1" hangingPunct="1"/>
            <a:r>
              <a:rPr lang="en-US" altLang="en-US" b="1" dirty="0" smtClean="0"/>
              <a:t>THE CHURCH’S “GO-FER”</a:t>
            </a:r>
            <a:r>
              <a:rPr lang="en-US" altLang="en-US" dirty="0" smtClean="0"/>
              <a:t> </a:t>
            </a:r>
          </a:p>
          <a:p>
            <a:pPr eaLnBrk="1" hangingPunct="1"/>
            <a:r>
              <a:rPr lang="en-US" altLang="en-US" dirty="0" smtClean="0"/>
              <a:t>Where is the scriptural authority?</a:t>
            </a:r>
          </a:p>
          <a:p>
            <a:pPr lvl="1" eaLnBrk="1" hangingPunct="1"/>
            <a:r>
              <a:rPr lang="en-US" altLang="en-US" dirty="0" smtClean="0"/>
              <a:t>As a member of a local church, he shares these duties with other Christians, but he does so as a member and </a:t>
            </a:r>
            <a:r>
              <a:rPr lang="en-US" altLang="en-US" b="1" u="sng" dirty="0" smtClean="0"/>
              <a:t>not</a:t>
            </a:r>
            <a:r>
              <a:rPr lang="en-US" altLang="en-US" dirty="0" smtClean="0"/>
              <a:t> as the preacher.</a:t>
            </a:r>
          </a:p>
          <a:p>
            <a:pPr lvl="1" eaLnBrk="1" hangingPunct="1"/>
            <a:r>
              <a:rPr lang="en-US" altLang="en-US" dirty="0" smtClean="0"/>
              <a:t>Acts 20:28, 6:2-4; Hosea 4:6</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wipe(down)">
                                      <p:cBhvr>
                                        <p:cTn id="7" dur="500"/>
                                        <p:tgtEl>
                                          <p:spTgt spid="512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123">
                                            <p:txEl>
                                              <p:pRg st="3" end="3"/>
                                            </p:txEl>
                                          </p:spTgt>
                                        </p:tgtEl>
                                        <p:attrNameLst>
                                          <p:attrName>style.visibility</p:attrName>
                                        </p:attrNameLst>
                                      </p:cBhvr>
                                      <p:to>
                                        <p:strVal val="visible"/>
                                      </p:to>
                                    </p:set>
                                    <p:animEffect transition="in" filter="wipe(down)">
                                      <p:cBhvr>
                                        <p:cTn id="1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77813"/>
            <a:ext cx="8534400" cy="1143000"/>
          </a:xfrm>
        </p:spPr>
        <p:txBody>
          <a:bodyPr/>
          <a:lstStyle/>
          <a:p>
            <a:pPr eaLnBrk="1" hangingPunct="1"/>
            <a:r>
              <a:rPr lang="en-US" altLang="en-US" sz="3200" b="1" smtClean="0">
                <a:solidFill>
                  <a:srgbClr val="000000"/>
                </a:solidFill>
              </a:rPr>
              <a:t>Man Made Concepts Of The Preacher’s Work:</a:t>
            </a:r>
            <a:endParaRPr lang="en-US" altLang="en-US" sz="3800" b="1" smtClean="0"/>
          </a:p>
        </p:txBody>
      </p:sp>
      <p:sp>
        <p:nvSpPr>
          <p:cNvPr id="6147" name="Rectangle 3"/>
          <p:cNvSpPr>
            <a:spLocks noGrp="1" noChangeArrowheads="1"/>
          </p:cNvSpPr>
          <p:nvPr>
            <p:ph type="body" idx="1"/>
          </p:nvPr>
        </p:nvSpPr>
        <p:spPr/>
        <p:txBody>
          <a:bodyPr/>
          <a:lstStyle/>
          <a:p>
            <a:pPr eaLnBrk="1" hangingPunct="1"/>
            <a:r>
              <a:rPr lang="en-US" altLang="en-US" b="1" dirty="0" smtClean="0"/>
              <a:t>THE CHURCH’ S SOCIAL ORGANIZER</a:t>
            </a:r>
            <a:endParaRPr lang="en-US" altLang="en-US" dirty="0" smtClean="0"/>
          </a:p>
          <a:p>
            <a:pPr eaLnBrk="1" hangingPunct="1"/>
            <a:r>
              <a:rPr lang="en-US" altLang="en-US" b="1" u="sng" dirty="0" smtClean="0"/>
              <a:t>All</a:t>
            </a:r>
            <a:r>
              <a:rPr lang="en-US" altLang="en-US" dirty="0" smtClean="0"/>
              <a:t> Christians are to be sociable</a:t>
            </a:r>
          </a:p>
          <a:p>
            <a:pPr lvl="1" eaLnBrk="1" hangingPunct="1"/>
            <a:r>
              <a:rPr lang="en-US" altLang="en-US" dirty="0" smtClean="0"/>
              <a:t>1Cor. 5:10; Heb. 13:1-3.</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wipe(down)">
                                      <p:cBhvr>
                                        <p:cTn id="7" dur="500"/>
                                        <p:tgtEl>
                                          <p:spTgt spid="6147">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6147">
                                            <p:txEl>
                                              <p:pRg st="2" end="2"/>
                                            </p:txEl>
                                          </p:spTgt>
                                        </p:tgtEl>
                                        <p:attrNameLst>
                                          <p:attrName>style.visibility</p:attrName>
                                        </p:attrNameLst>
                                      </p:cBhvr>
                                      <p:to>
                                        <p:strVal val="visible"/>
                                      </p:to>
                                    </p:set>
                                    <p:animEffect transition="in" filter="wipe(down)">
                                      <p:cBhvr>
                                        <p:cTn id="10"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77813"/>
            <a:ext cx="8534400" cy="1143000"/>
          </a:xfrm>
        </p:spPr>
        <p:txBody>
          <a:bodyPr/>
          <a:lstStyle/>
          <a:p>
            <a:pPr eaLnBrk="1" hangingPunct="1"/>
            <a:r>
              <a:rPr lang="en-US" altLang="en-US" sz="3200" b="1" smtClean="0">
                <a:solidFill>
                  <a:srgbClr val="000000"/>
                </a:solidFill>
              </a:rPr>
              <a:t>Man Made Concepts Of The Preacher’s Work:</a:t>
            </a:r>
            <a:endParaRPr lang="en-US" altLang="en-US" sz="3800" b="1" smtClean="0"/>
          </a:p>
        </p:txBody>
      </p:sp>
      <p:sp>
        <p:nvSpPr>
          <p:cNvPr id="7171" name="Rectangle 3"/>
          <p:cNvSpPr>
            <a:spLocks noGrp="1" noChangeArrowheads="1"/>
          </p:cNvSpPr>
          <p:nvPr>
            <p:ph type="body" idx="1"/>
          </p:nvPr>
        </p:nvSpPr>
        <p:spPr/>
        <p:txBody>
          <a:bodyPr/>
          <a:lstStyle/>
          <a:p>
            <a:pPr eaLnBrk="1" hangingPunct="1"/>
            <a:r>
              <a:rPr lang="en-US" altLang="en-US" b="1" dirty="0" smtClean="0"/>
              <a:t>THE CHURCH NURSE</a:t>
            </a:r>
            <a:endParaRPr lang="en-US" altLang="en-US" dirty="0" smtClean="0"/>
          </a:p>
          <a:p>
            <a:pPr eaLnBrk="1" hangingPunct="1"/>
            <a:r>
              <a:rPr lang="en-US" altLang="en-US" dirty="0" smtClean="0"/>
              <a:t>Visiting the sick is the duty of </a:t>
            </a:r>
            <a:r>
              <a:rPr lang="en-US" altLang="en-US" b="1" u="sng" dirty="0" smtClean="0"/>
              <a:t>every</a:t>
            </a:r>
            <a:r>
              <a:rPr lang="en-US" altLang="en-US" dirty="0" smtClean="0"/>
              <a:t> Christian.</a:t>
            </a:r>
          </a:p>
          <a:p>
            <a:pPr lvl="1" eaLnBrk="1" hangingPunct="1"/>
            <a:r>
              <a:rPr lang="en-US" altLang="en-US" dirty="0" smtClean="0"/>
              <a:t>Matt. 25:34-40; Gal. 6:10</a:t>
            </a:r>
          </a:p>
          <a:p>
            <a:pPr eaLnBrk="1" hangingPunct="1"/>
            <a:r>
              <a:rPr lang="en-US" altLang="en-US" dirty="0" smtClean="0"/>
              <a:t>If anyone has a special responsibility to visit the sick it is the elders.</a:t>
            </a:r>
          </a:p>
          <a:p>
            <a:pPr lvl="1" eaLnBrk="1" hangingPunct="1"/>
            <a:r>
              <a:rPr lang="en-US" altLang="en-US" dirty="0" smtClean="0"/>
              <a:t>James 5:14</a:t>
            </a:r>
          </a:p>
          <a:p>
            <a:pPr eaLnBrk="1" hangingPunct="1"/>
            <a:r>
              <a:rPr lang="en-US" altLang="en-US" dirty="0" smtClean="0"/>
              <a:t>Preachers visit the sick as Christians, not as clergy.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Effect transition="in" filter="wipe(down)">
                                      <p:cBhvr>
                                        <p:cTn id="7" dur="500"/>
                                        <p:tgtEl>
                                          <p:spTgt spid="7171">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7171">
                                            <p:txEl>
                                              <p:pRg st="2" end="2"/>
                                            </p:txEl>
                                          </p:spTgt>
                                        </p:tgtEl>
                                        <p:attrNameLst>
                                          <p:attrName>style.visibility</p:attrName>
                                        </p:attrNameLst>
                                      </p:cBhvr>
                                      <p:to>
                                        <p:strVal val="visible"/>
                                      </p:to>
                                    </p:set>
                                    <p:animEffect transition="in" filter="wipe(down)">
                                      <p:cBhvr>
                                        <p:cTn id="10" dur="500"/>
                                        <p:tgtEl>
                                          <p:spTgt spid="7171">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animEffect transition="in" filter="wipe(down)">
                                      <p:cBhvr>
                                        <p:cTn id="15" dur="500"/>
                                        <p:tgtEl>
                                          <p:spTgt spid="7171">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7171">
                                            <p:txEl>
                                              <p:pRg st="4" end="4"/>
                                            </p:txEl>
                                          </p:spTgt>
                                        </p:tgtEl>
                                        <p:attrNameLst>
                                          <p:attrName>style.visibility</p:attrName>
                                        </p:attrNameLst>
                                      </p:cBhvr>
                                      <p:to>
                                        <p:strVal val="visible"/>
                                      </p:to>
                                    </p:set>
                                    <p:animEffect transition="in" filter="wipe(down)">
                                      <p:cBhvr>
                                        <p:cTn id="18" dur="500"/>
                                        <p:tgtEl>
                                          <p:spTgt spid="7171">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animEffect transition="in" filter="wipe(down)">
                                      <p:cBhvr>
                                        <p:cTn id="23"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277813"/>
            <a:ext cx="8534400" cy="1143000"/>
          </a:xfrm>
        </p:spPr>
        <p:txBody>
          <a:bodyPr/>
          <a:lstStyle/>
          <a:p>
            <a:pPr eaLnBrk="1" hangingPunct="1"/>
            <a:r>
              <a:rPr lang="en-US" altLang="en-US" sz="3200" b="1" smtClean="0">
                <a:solidFill>
                  <a:srgbClr val="000000"/>
                </a:solidFill>
              </a:rPr>
              <a:t>Man Made Concepts Of The Preacher’s Work:</a:t>
            </a:r>
            <a:endParaRPr lang="en-US" altLang="en-US" sz="3800" b="1" smtClean="0"/>
          </a:p>
        </p:txBody>
      </p:sp>
      <p:sp>
        <p:nvSpPr>
          <p:cNvPr id="8195" name="Rectangle 3"/>
          <p:cNvSpPr>
            <a:spLocks noGrp="1" noChangeArrowheads="1"/>
          </p:cNvSpPr>
          <p:nvPr>
            <p:ph type="body" idx="1"/>
          </p:nvPr>
        </p:nvSpPr>
        <p:spPr/>
        <p:txBody>
          <a:bodyPr/>
          <a:lstStyle/>
          <a:p>
            <a:pPr eaLnBrk="1" hangingPunct="1"/>
            <a:r>
              <a:rPr lang="en-US" altLang="en-US" b="1" dirty="0" smtClean="0"/>
              <a:t>THE CHURCH YOUTH LEADER</a:t>
            </a:r>
          </a:p>
          <a:p>
            <a:pPr eaLnBrk="1" hangingPunct="1"/>
            <a:r>
              <a:rPr lang="en-US" altLang="en-US" dirty="0" smtClean="0"/>
              <a:t>Preachers must use the program for the young that the Lord has authorized.</a:t>
            </a:r>
          </a:p>
          <a:p>
            <a:pPr lvl="1" eaLnBrk="1" hangingPunct="1"/>
            <a:r>
              <a:rPr lang="en-US" altLang="en-US" dirty="0" smtClean="0"/>
              <a:t>1Tim. 5:21; Rom. 1:16; Ecc. 12:1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wipe(down)">
                                      <p:cBhvr>
                                        <p:cTn id="7" dur="500"/>
                                        <p:tgtEl>
                                          <p:spTgt spid="8195">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8195">
                                            <p:txEl>
                                              <p:pRg st="2" end="2"/>
                                            </p:txEl>
                                          </p:spTgt>
                                        </p:tgtEl>
                                        <p:attrNameLst>
                                          <p:attrName>style.visibility</p:attrName>
                                        </p:attrNameLst>
                                      </p:cBhvr>
                                      <p:to>
                                        <p:strVal val="visible"/>
                                      </p:to>
                                    </p:set>
                                    <p:animEffect transition="in" filter="wipe(down)">
                                      <p:cBhvr>
                                        <p:cTn id="10"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277813"/>
            <a:ext cx="8534400" cy="1143000"/>
          </a:xfrm>
        </p:spPr>
        <p:txBody>
          <a:bodyPr/>
          <a:lstStyle/>
          <a:p>
            <a:pPr eaLnBrk="1" hangingPunct="1"/>
            <a:r>
              <a:rPr lang="en-US" altLang="en-US" sz="3200" b="1" smtClean="0">
                <a:solidFill>
                  <a:srgbClr val="000000"/>
                </a:solidFill>
              </a:rPr>
              <a:t>Man Made Concepts Of The Preacher’s Work:</a:t>
            </a:r>
            <a:endParaRPr lang="en-US" altLang="en-US" sz="3800" b="1" smtClean="0"/>
          </a:p>
        </p:txBody>
      </p:sp>
      <p:sp>
        <p:nvSpPr>
          <p:cNvPr id="9219" name="Rectangle 3"/>
          <p:cNvSpPr>
            <a:spLocks noGrp="1" noChangeArrowheads="1"/>
          </p:cNvSpPr>
          <p:nvPr>
            <p:ph type="body" idx="1"/>
          </p:nvPr>
        </p:nvSpPr>
        <p:spPr>
          <a:xfrm>
            <a:off x="914400" y="1600200"/>
            <a:ext cx="7924800" cy="4530725"/>
          </a:xfrm>
        </p:spPr>
        <p:txBody>
          <a:bodyPr/>
          <a:lstStyle/>
          <a:p>
            <a:pPr eaLnBrk="1" hangingPunct="1"/>
            <a:r>
              <a:rPr lang="en-US" altLang="en-US" b="1" dirty="0" smtClean="0"/>
              <a:t>THE CHURCH OVERSEER</a:t>
            </a:r>
            <a:r>
              <a:rPr lang="en-US" altLang="en-US" dirty="0" smtClean="0"/>
              <a:t> </a:t>
            </a:r>
          </a:p>
          <a:p>
            <a:pPr eaLnBrk="1" hangingPunct="1"/>
            <a:r>
              <a:rPr lang="en-US" altLang="en-US" dirty="0" smtClean="0"/>
              <a:t>This leads to the pastor system. The preacher has no more </a:t>
            </a:r>
            <a:r>
              <a:rPr lang="en-US" altLang="en-US" dirty="0" smtClean="0"/>
              <a:t>authority </a:t>
            </a:r>
            <a:r>
              <a:rPr lang="en-US" altLang="en-US" dirty="0" smtClean="0"/>
              <a:t>than any other member.</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wipe(down)">
                                      <p:cBhvr>
                                        <p:cTn id="7"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277813"/>
            <a:ext cx="8534400" cy="1143000"/>
          </a:xfrm>
        </p:spPr>
        <p:txBody>
          <a:bodyPr/>
          <a:lstStyle/>
          <a:p>
            <a:pPr eaLnBrk="1" hangingPunct="1"/>
            <a:r>
              <a:rPr lang="en-US" altLang="en-US" sz="3200" b="1" smtClean="0">
                <a:solidFill>
                  <a:srgbClr val="000000"/>
                </a:solidFill>
              </a:rPr>
              <a:t>Man Made Concepts Of The Preacher’s Work:</a:t>
            </a:r>
            <a:endParaRPr lang="en-US" altLang="en-US" sz="3800" b="1" smtClean="0"/>
          </a:p>
        </p:txBody>
      </p:sp>
      <p:sp>
        <p:nvSpPr>
          <p:cNvPr id="10243" name="Rectangle 3"/>
          <p:cNvSpPr>
            <a:spLocks noGrp="1" noChangeArrowheads="1"/>
          </p:cNvSpPr>
          <p:nvPr>
            <p:ph type="body" idx="1"/>
          </p:nvPr>
        </p:nvSpPr>
        <p:spPr>
          <a:xfrm>
            <a:off x="685800" y="1600200"/>
            <a:ext cx="8458200" cy="4530725"/>
          </a:xfrm>
        </p:spPr>
        <p:txBody>
          <a:bodyPr/>
          <a:lstStyle/>
          <a:p>
            <a:pPr eaLnBrk="1" hangingPunct="1"/>
            <a:r>
              <a:rPr lang="en-US" altLang="en-US" dirty="0" smtClean="0"/>
              <a:t>The </a:t>
            </a:r>
            <a:r>
              <a:rPr lang="en-US" altLang="en-US" b="1" u="sng" dirty="0" smtClean="0"/>
              <a:t>only</a:t>
            </a:r>
            <a:r>
              <a:rPr lang="en-US" altLang="en-US" dirty="0" smtClean="0"/>
              <a:t> source of authority for the qualifications and work of an evangelist is the word of God.</a:t>
            </a:r>
          </a:p>
          <a:p>
            <a:pPr eaLnBrk="1" hangingPunct="1"/>
            <a:r>
              <a:rPr lang="en-US" altLang="en-US" dirty="0" smtClean="0"/>
              <a:t>We may </a:t>
            </a:r>
            <a:r>
              <a:rPr lang="en-US" altLang="en-US" b="1" u="sng" dirty="0" smtClean="0"/>
              <a:t>not</a:t>
            </a:r>
            <a:r>
              <a:rPr lang="en-US" altLang="en-US" dirty="0" smtClean="0"/>
              <a:t> include personal preferences, local traditions, or carry-overs from denominations. </a:t>
            </a:r>
          </a:p>
          <a:p>
            <a:pPr eaLnBrk="1" hangingPunct="1"/>
            <a:r>
              <a:rPr lang="en-US" altLang="en-US" dirty="0" smtClean="0"/>
              <a:t>We have no more authority to add to the list of scriptural qualifications and works of a preacher than we have for a piano or fellowship hall.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wipe(down)">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down)">
                                      <p:cBhvr>
                                        <p:cTn id="12"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altLang="en-US" sz="3800" b="1" smtClean="0"/>
              <a:t>What God Says About the Work of a Preacher:</a:t>
            </a:r>
          </a:p>
        </p:txBody>
      </p:sp>
      <p:sp>
        <p:nvSpPr>
          <p:cNvPr id="11267" name="Rectangle 3"/>
          <p:cNvSpPr>
            <a:spLocks noGrp="1" noChangeArrowheads="1"/>
          </p:cNvSpPr>
          <p:nvPr>
            <p:ph type="body" idx="1"/>
          </p:nvPr>
        </p:nvSpPr>
        <p:spPr/>
        <p:txBody>
          <a:bodyPr/>
          <a:lstStyle/>
          <a:p>
            <a:pPr eaLnBrk="1" hangingPunct="1"/>
            <a:r>
              <a:rPr lang="en-US" altLang="en-US" b="1" dirty="0" smtClean="0"/>
              <a:t>HE IS A STUDENT OF THE WORD</a:t>
            </a:r>
            <a:endParaRPr lang="en-US" altLang="en-US" dirty="0" smtClean="0"/>
          </a:p>
          <a:p>
            <a:pPr lvl="1" eaLnBrk="1" hangingPunct="1"/>
            <a:r>
              <a:rPr lang="en-US" altLang="en-US" dirty="0" smtClean="0"/>
              <a:t>1Tim. 4:6, 12-16</a:t>
            </a:r>
          </a:p>
          <a:p>
            <a:pPr eaLnBrk="1" hangingPunct="1"/>
            <a:r>
              <a:rPr lang="en-US" altLang="en-US" dirty="0" smtClean="0"/>
              <a:t>For life!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down)">
                                      <p:cBhvr>
                                        <p:cTn id="7" dur="500"/>
                                        <p:tgtEl>
                                          <p:spTgt spid="11267">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wipe(down)">
                                      <p:cBhvr>
                                        <p:cTn id="10" dur="500"/>
                                        <p:tgtEl>
                                          <p:spTgt spid="112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wipe(down)">
                                      <p:cBhvr>
                                        <p:cTn id="15"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Layers">
  <a:themeElements>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121</TotalTime>
  <Words>893</Words>
  <Application>Microsoft Office PowerPoint</Application>
  <PresentationFormat>On-screen Show (4:3)</PresentationFormat>
  <Paragraphs>93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Wingdings</vt:lpstr>
      <vt:lpstr>Calibri</vt:lpstr>
      <vt:lpstr>Layers</vt:lpstr>
      <vt:lpstr>“THE PERFECT PREACHER”</vt:lpstr>
      <vt:lpstr>Man Made Concepts Of The Preacher’s Work:</vt:lpstr>
      <vt:lpstr>Man Made Concepts Of The Preacher’s Work:</vt:lpstr>
      <vt:lpstr>Man Made Concepts Of The Preacher’s Work:</vt:lpstr>
      <vt:lpstr>Man Made Concepts Of The Preacher’s Work:</vt:lpstr>
      <vt:lpstr>Man Made Concepts Of The Preacher’s Work:</vt:lpstr>
      <vt:lpstr>Man Made Concepts Of The Preacher’s Work:</vt:lpstr>
      <vt:lpstr>Man Made Concepts Of The Preacher’s Work:</vt:lpstr>
      <vt:lpstr>What God Says About the Work of a Preacher:</vt:lpstr>
      <vt:lpstr>What God Says About the Work of a Preacher:</vt:lpstr>
      <vt:lpstr>What God Says About the Work of a Preacher:</vt:lpstr>
      <vt:lpstr>What God Says About the Work of a Preacher:</vt:lpstr>
      <vt:lpstr>What God Says About the Work of a Preacher:</vt:lpstr>
      <vt:lpstr>What God Says About the Work of a Preacher:</vt:lpstr>
      <vt:lpstr>What God Says About the Work of a Preacher:</vt:lpstr>
      <vt:lpstr>What God Says About the Work of a Preacher:</vt:lpstr>
      <vt:lpstr>What God Says About the Work of a Preacher:</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PERFECT PREACHER”</dc:title>
  <dc:creator>Paul R. Blake</dc:creator>
  <cp:lastModifiedBy>Paul R. Blake</cp:lastModifiedBy>
  <cp:revision>22</cp:revision>
  <dcterms:created xsi:type="dcterms:W3CDTF">2002-10-07T14:22:12Z</dcterms:created>
  <dcterms:modified xsi:type="dcterms:W3CDTF">2024-02-06T18:41:20Z</dcterms:modified>
</cp:coreProperties>
</file>